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0" r:id="rId1"/>
  </p:sldMasterIdLst>
  <p:notesMasterIdLst>
    <p:notesMasterId r:id="rId13"/>
  </p:notesMasterIdLst>
  <p:handoutMasterIdLst>
    <p:handoutMasterId r:id="rId14"/>
  </p:handoutMasterIdLst>
  <p:sldIdLst>
    <p:sldId id="359" r:id="rId2"/>
    <p:sldId id="390" r:id="rId3"/>
    <p:sldId id="391" r:id="rId4"/>
    <p:sldId id="392" r:id="rId5"/>
    <p:sldId id="394" r:id="rId6"/>
    <p:sldId id="395" r:id="rId7"/>
    <p:sldId id="396" r:id="rId8"/>
    <p:sldId id="399" r:id="rId9"/>
    <p:sldId id="400" r:id="rId10"/>
    <p:sldId id="401" r:id="rId11"/>
    <p:sldId id="398" r:id="rId12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" initials="M" lastIdx="7" clrIdx="0"/>
  <p:cmAuthor id="2" name="martin.queissner@outlook.com" initials="m" lastIdx="12" clrIdx="1"/>
  <p:cmAuthor id="3" name="Martin Queißner" initials="MQ" lastIdx="3" clrIdx="2">
    <p:extLst>
      <p:ext uri="{19B8F6BF-5375-455C-9EA6-DF929625EA0E}">
        <p15:presenceInfo xmlns:p15="http://schemas.microsoft.com/office/powerpoint/2012/main" userId="94fa7adbebce33ef" providerId="Windows Live"/>
      </p:ext>
    </p:extLst>
  </p:cmAuthor>
  <p:cmAuthor id="4" name="Marianne Saam" initials="MS" lastIdx="1" clrIdx="3">
    <p:extLst>
      <p:ext uri="{19B8F6BF-5375-455C-9EA6-DF929625EA0E}">
        <p15:presenceInfo xmlns:p15="http://schemas.microsoft.com/office/powerpoint/2012/main" userId="5b12f55e09e10f2d" providerId="Windows Live"/>
      </p:ext>
    </p:extLst>
  </p:cmAuthor>
  <p:cmAuthor id="5" name="David" initials="D" lastIdx="1" clrIdx="4">
    <p:extLst>
      <p:ext uri="{19B8F6BF-5375-455C-9EA6-DF929625EA0E}">
        <p15:presenceInfo xmlns:p15="http://schemas.microsoft.com/office/powerpoint/2012/main" userId="Davi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9" autoAdjust="0"/>
    <p:restoredTop sz="71011" autoAdjust="0"/>
  </p:normalViewPr>
  <p:slideViewPr>
    <p:cSldViewPr snapToGrid="0">
      <p:cViewPr varScale="1">
        <p:scale>
          <a:sx n="48" d="100"/>
          <a:sy n="48" d="100"/>
        </p:scale>
        <p:origin x="1248" y="3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3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8549831-30CF-4149-AD11-6FEF8EC1638C}" type="datetimeFigureOut">
              <a:rPr lang="de-AT" smtClean="0"/>
              <a:t>17.04.2020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C5FDEF7-3D7A-4E92-B2C7-45FCEB6C8BB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995951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39D2A2C-7580-417D-87E7-0FB9B0147522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057F293-60BE-4F01-8213-36099F7E649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31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Welcome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: </a:t>
            </a:r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Chinese News? – A </a:t>
            </a:r>
            <a:r>
              <a:rPr lang="de-DE" dirty="0" err="1"/>
              <a:t>Shiny</a:t>
            </a:r>
            <a:r>
              <a:rPr lang="de-DE" dirty="0"/>
              <a:t> App</a:t>
            </a:r>
          </a:p>
          <a:p>
            <a:r>
              <a:rPr lang="de-DE" dirty="0"/>
              <a:t>This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Advanced</a:t>
            </a:r>
            <a:r>
              <a:rPr lang="de-DE" dirty="0"/>
              <a:t> R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Econometricians</a:t>
            </a:r>
            <a:r>
              <a:rPr lang="de-D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57F293-60BE-4F01-8213-36099F7E64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0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… and a </a:t>
            </a:r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decrease</a:t>
            </a:r>
            <a:r>
              <a:rPr lang="de-DE" dirty="0"/>
              <a:t> in </a:t>
            </a:r>
            <a:r>
              <a:rPr lang="de-DE" dirty="0" err="1"/>
              <a:t>reporting</a:t>
            </a:r>
            <a:r>
              <a:rPr lang="de-DE" dirty="0"/>
              <a:t> on </a:t>
            </a:r>
            <a:r>
              <a:rPr lang="de-DE" dirty="0" err="1"/>
              <a:t>political</a:t>
            </a:r>
            <a:r>
              <a:rPr lang="de-DE" dirty="0"/>
              <a:t> </a:t>
            </a:r>
            <a:r>
              <a:rPr lang="de-DE" dirty="0" err="1"/>
              <a:t>topics</a:t>
            </a:r>
            <a:r>
              <a:rPr lang="de-DE" dirty="0"/>
              <a:t> (</a:t>
            </a:r>
            <a:r>
              <a:rPr lang="de-DE" dirty="0" err="1"/>
              <a:t>keyword</a:t>
            </a:r>
            <a:r>
              <a:rPr lang="de-DE" dirty="0"/>
              <a:t> „</a:t>
            </a:r>
            <a:r>
              <a:rPr lang="de-DE" dirty="0" err="1"/>
              <a:t>committee</a:t>
            </a:r>
            <a:r>
              <a:rPr lang="de-DE" dirty="0"/>
              <a:t>“). Here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tab</a:t>
            </a:r>
            <a:r>
              <a:rPr lang="de-DE" dirty="0"/>
              <a:t>,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request</a:t>
            </a:r>
            <a:r>
              <a:rPr lang="de-DE" dirty="0"/>
              <a:t> form.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7F293-60BE-4F01-8213-36099F7E64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79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dirty="0"/>
              <a:t> finish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quick </a:t>
            </a:r>
            <a:r>
              <a:rPr lang="de-DE" dirty="0" err="1"/>
              <a:t>look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searchable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dictionary</a:t>
            </a:r>
            <a:r>
              <a:rPr lang="de-DE" dirty="0"/>
              <a:t> tab.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English </a:t>
            </a:r>
            <a:r>
              <a:rPr lang="de-DE" dirty="0" err="1"/>
              <a:t>expression</a:t>
            </a:r>
            <a:r>
              <a:rPr lang="de-DE" dirty="0"/>
              <a:t> will </a:t>
            </a:r>
            <a:r>
              <a:rPr lang="de-DE" dirty="0" err="1"/>
              <a:t>yield</a:t>
            </a:r>
            <a:r>
              <a:rPr lang="de-DE" dirty="0"/>
              <a:t> multiple </a:t>
            </a:r>
            <a:r>
              <a:rPr lang="de-DE" dirty="0" err="1"/>
              <a:t>matching</a:t>
            </a:r>
            <a:r>
              <a:rPr lang="de-DE" dirty="0"/>
              <a:t> Chinese </a:t>
            </a:r>
            <a:r>
              <a:rPr lang="de-DE" dirty="0" err="1"/>
              <a:t>expressions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desirable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translation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accurate</a:t>
            </a:r>
            <a:r>
              <a:rPr lang="de-DE" dirty="0"/>
              <a:t> and </a:t>
            </a:r>
            <a:r>
              <a:rPr lang="de-DE" dirty="0" err="1"/>
              <a:t>this</a:t>
            </a:r>
            <a:r>
              <a:rPr lang="de-DE" dirty="0"/>
              <a:t> will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. </a:t>
            </a:r>
            <a:r>
              <a:rPr lang="de-DE" dirty="0" err="1"/>
              <a:t>Ultimately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desirable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original Chinese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feature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. I will </a:t>
            </a:r>
            <a:r>
              <a:rPr lang="de-DE" dirty="0" err="1"/>
              <a:t>skip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bugtracker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time </a:t>
            </a:r>
            <a:r>
              <a:rPr lang="de-DE" dirty="0" err="1"/>
              <a:t>reasons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7F293-60BE-4F01-8213-36099F7E64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46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 will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functionality</a:t>
            </a:r>
            <a:r>
              <a:rPr lang="de-DE" dirty="0"/>
              <a:t>. Nils will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original </a:t>
            </a:r>
            <a:r>
              <a:rPr lang="de-DE" dirty="0" err="1"/>
              <a:t>webscraping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, </a:t>
            </a:r>
            <a:r>
              <a:rPr lang="de-DE" dirty="0" err="1"/>
              <a:t>solving</a:t>
            </a:r>
            <a:r>
              <a:rPr lang="de-DE" dirty="0"/>
              <a:t> </a:t>
            </a:r>
            <a:r>
              <a:rPr lang="de-DE" dirty="0" err="1"/>
              <a:t>captchas</a:t>
            </a:r>
            <a:r>
              <a:rPr lang="de-DE" dirty="0"/>
              <a:t> and </a:t>
            </a:r>
            <a:r>
              <a:rPr lang="de-DE" dirty="0" err="1"/>
              <a:t>calculating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. </a:t>
            </a:r>
            <a:r>
              <a:rPr lang="de-DE" dirty="0" err="1"/>
              <a:t>Eyayaw</a:t>
            </a:r>
            <a:r>
              <a:rPr lang="de-DE" dirty="0"/>
              <a:t> will </a:t>
            </a:r>
            <a:r>
              <a:rPr lang="de-DE" dirty="0" err="1"/>
              <a:t>continue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review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scraping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remarks</a:t>
            </a:r>
            <a:r>
              <a:rPr lang="de-DE" dirty="0"/>
              <a:t> on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wrangling</a:t>
            </a:r>
            <a:r>
              <a:rPr lang="de-DE" dirty="0"/>
              <a:t> and </a:t>
            </a:r>
            <a:r>
              <a:rPr lang="de-DE" dirty="0" err="1"/>
              <a:t>analysis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7F293-60BE-4F01-8213-36099F7E64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03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notice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politics</a:t>
            </a:r>
            <a:r>
              <a:rPr lang="de-DE" dirty="0"/>
              <a:t> matter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economics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at </a:t>
            </a:r>
            <a:r>
              <a:rPr lang="de-DE" dirty="0" err="1"/>
              <a:t>economic</a:t>
            </a:r>
            <a:r>
              <a:rPr lang="de-DE" dirty="0"/>
              <a:t> </a:t>
            </a:r>
            <a:r>
              <a:rPr lang="de-DE" dirty="0" err="1"/>
              <a:t>systems</a:t>
            </a:r>
            <a:r>
              <a:rPr lang="de-DE" dirty="0"/>
              <a:t> like </a:t>
            </a:r>
            <a:r>
              <a:rPr lang="de-DE" dirty="0" err="1"/>
              <a:t>China‘s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reserves</a:t>
            </a:r>
            <a:r>
              <a:rPr lang="de-DE" dirty="0"/>
              <a:t> an </a:t>
            </a:r>
            <a:r>
              <a:rPr lang="de-DE" dirty="0" err="1"/>
              <a:t>ultimate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and </a:t>
            </a:r>
            <a:r>
              <a:rPr lang="de-DE" dirty="0" err="1"/>
              <a:t>responsibility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economy</a:t>
            </a:r>
            <a:r>
              <a:rPr lang="de-DE" dirty="0"/>
              <a:t>. China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an indisputable </a:t>
            </a:r>
            <a:r>
              <a:rPr lang="de-DE" dirty="0" err="1"/>
              <a:t>cornerstone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economic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and an </a:t>
            </a:r>
            <a:r>
              <a:rPr lang="de-DE" dirty="0" err="1"/>
              <a:t>indespensable</a:t>
            </a:r>
            <a:r>
              <a:rPr lang="de-DE" dirty="0"/>
              <a:t> </a:t>
            </a:r>
            <a:r>
              <a:rPr lang="de-DE" dirty="0" err="1"/>
              <a:t>trading</a:t>
            </a:r>
            <a:r>
              <a:rPr lang="de-DE" dirty="0"/>
              <a:t> </a:t>
            </a:r>
            <a:r>
              <a:rPr lang="de-DE" dirty="0" err="1"/>
              <a:t>partner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Germany. But </a:t>
            </a:r>
            <a:r>
              <a:rPr lang="de-DE" dirty="0" err="1"/>
              <a:t>information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Chinese </a:t>
            </a:r>
            <a:r>
              <a:rPr lang="de-DE" dirty="0" err="1"/>
              <a:t>government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.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reason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developments</a:t>
            </a:r>
            <a:r>
              <a:rPr lang="de-DE" dirty="0"/>
              <a:t> in Chinese </a:t>
            </a:r>
            <a:r>
              <a:rPr lang="de-DE" dirty="0" err="1"/>
              <a:t>politics</a:t>
            </a:r>
            <a:r>
              <a:rPr lang="de-DE" dirty="0"/>
              <a:t> will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openly</a:t>
            </a:r>
            <a:r>
              <a:rPr lang="de-DE" dirty="0"/>
              <a:t> </a:t>
            </a:r>
            <a:r>
              <a:rPr lang="de-DE" dirty="0" err="1"/>
              <a:t>discussed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in Germany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US. Researchers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official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documents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insights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arguably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People‘s</a:t>
            </a:r>
            <a:r>
              <a:rPr lang="de-DE" dirty="0"/>
              <a:t> Daily </a:t>
            </a:r>
            <a:r>
              <a:rPr lang="de-DE" dirty="0" err="1"/>
              <a:t>newspaper</a:t>
            </a:r>
            <a:r>
              <a:rPr lang="de-DE" dirty="0"/>
              <a:t>. Seen </a:t>
            </a:r>
            <a:r>
              <a:rPr lang="de-DE" dirty="0" err="1"/>
              <a:t>here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in 1948 </a:t>
            </a:r>
            <a:r>
              <a:rPr lang="de-DE" dirty="0" err="1"/>
              <a:t>reporting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founding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PRC </a:t>
            </a:r>
            <a:r>
              <a:rPr lang="de-DE" dirty="0" err="1"/>
              <a:t>by</a:t>
            </a:r>
            <a:r>
              <a:rPr lang="de-DE" dirty="0"/>
              <a:t> Mao Zedong and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Xi Jinping.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Chinese </a:t>
            </a:r>
            <a:r>
              <a:rPr lang="de-DE" dirty="0" err="1"/>
              <a:t>Communist</a:t>
            </a:r>
            <a:r>
              <a:rPr lang="de-DE" dirty="0"/>
              <a:t> Party,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government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controls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rules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published</a:t>
            </a:r>
            <a:r>
              <a:rPr lang="de-DE" dirty="0"/>
              <a:t> </a:t>
            </a:r>
            <a:r>
              <a:rPr lang="de-DE" dirty="0" err="1"/>
              <a:t>everyday</a:t>
            </a:r>
            <a:r>
              <a:rPr lang="de-DE" dirty="0"/>
              <a:t> all </a:t>
            </a:r>
            <a:r>
              <a:rPr lang="de-DE" dirty="0" err="1"/>
              <a:t>over</a:t>
            </a:r>
            <a:r>
              <a:rPr lang="de-DE" dirty="0"/>
              <a:t> China and also online in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edition</a:t>
            </a:r>
            <a:r>
              <a:rPr lang="de-DE" dirty="0"/>
              <a:t>. Even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Chinese </a:t>
            </a:r>
            <a:r>
              <a:rPr lang="de-DE" dirty="0" err="1"/>
              <a:t>quickly</a:t>
            </a:r>
            <a:r>
              <a:rPr lang="de-DE" dirty="0"/>
              <a:t>, </a:t>
            </a:r>
            <a:r>
              <a:rPr lang="de-DE" dirty="0" err="1"/>
              <a:t>keeping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daily</a:t>
            </a:r>
            <a:r>
              <a:rPr lang="de-DE" dirty="0"/>
              <a:t> </a:t>
            </a:r>
            <a:r>
              <a:rPr lang="de-DE" dirty="0" err="1"/>
              <a:t>flood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news</a:t>
            </a:r>
            <a:r>
              <a:rPr lang="de-DE" dirty="0"/>
              <a:t> and </a:t>
            </a:r>
            <a:r>
              <a:rPr lang="de-DE" dirty="0" err="1"/>
              <a:t>interpreting</a:t>
            </a:r>
            <a:r>
              <a:rPr lang="de-DE" dirty="0"/>
              <a:t> </a:t>
            </a:r>
            <a:r>
              <a:rPr lang="de-DE" dirty="0" err="1"/>
              <a:t>trends</a:t>
            </a:r>
            <a:r>
              <a:rPr lang="de-DE" dirty="0"/>
              <a:t> </a:t>
            </a:r>
            <a:r>
              <a:rPr lang="de-DE" dirty="0" err="1"/>
              <a:t>therein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challenge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propose</a:t>
            </a:r>
            <a:r>
              <a:rPr lang="de-DE" dirty="0"/>
              <a:t> </a:t>
            </a:r>
            <a:r>
              <a:rPr lang="de-DE" dirty="0" err="1"/>
              <a:t>therefore</a:t>
            </a:r>
            <a:r>
              <a:rPr lang="de-DE" dirty="0"/>
              <a:t> an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evaluating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quickly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updated</a:t>
            </a:r>
            <a:r>
              <a:rPr lang="de-DE" dirty="0"/>
              <a:t> text-analysis in a </a:t>
            </a:r>
            <a:r>
              <a:rPr lang="de-DE" dirty="0" err="1"/>
              <a:t>Shiny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7F293-60BE-4F01-8213-36099F7E64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5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open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displayed</a:t>
            </a:r>
            <a:r>
              <a:rPr lang="de-DE" dirty="0"/>
              <a:t>,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present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folders</a:t>
            </a:r>
            <a:r>
              <a:rPr lang="de-DE" dirty="0"/>
              <a:t>. This </a:t>
            </a:r>
            <a:r>
              <a:rPr lang="de-DE" dirty="0" err="1"/>
              <a:t>data</a:t>
            </a:r>
            <a:r>
              <a:rPr lang="de-DE" dirty="0"/>
              <a:t> and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updating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foundation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represents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article</a:t>
            </a:r>
            <a:r>
              <a:rPr lang="de-DE" dirty="0"/>
              <a:t> </a:t>
            </a:r>
            <a:r>
              <a:rPr lang="de-DE" dirty="0" err="1"/>
              <a:t>published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People‘s</a:t>
            </a:r>
            <a:r>
              <a:rPr lang="de-DE" dirty="0"/>
              <a:t> Daily </a:t>
            </a:r>
            <a:r>
              <a:rPr lang="de-DE" dirty="0" err="1"/>
              <a:t>newspaper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2019 and 2020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. The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arguably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,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comparison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This screen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info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check </a:t>
            </a:r>
            <a:r>
              <a:rPr lang="de-DE" dirty="0" err="1"/>
              <a:t>roughly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ok,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dates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cover</a:t>
            </a:r>
            <a:r>
              <a:rPr lang="de-DE" dirty="0"/>
              <a:t> and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complete</a:t>
            </a:r>
            <a:r>
              <a:rPr lang="de-DE" dirty="0"/>
              <a:t>.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menu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included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so </a:t>
            </a:r>
            <a:r>
              <a:rPr lang="de-DE" dirty="0" err="1"/>
              <a:t>far</a:t>
            </a:r>
            <a:r>
              <a:rPr lang="de-DE" dirty="0"/>
              <a:t>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check just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loaded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execute</a:t>
            </a:r>
            <a:r>
              <a:rPr lang="de-DE" dirty="0"/>
              <a:t> an update </a:t>
            </a:r>
            <a:r>
              <a:rPr lang="de-DE" dirty="0" err="1"/>
              <a:t>that</a:t>
            </a:r>
            <a:r>
              <a:rPr lang="de-DE" dirty="0"/>
              <a:t> will </a:t>
            </a:r>
            <a:r>
              <a:rPr lang="de-DE" dirty="0" err="1"/>
              <a:t>scrape</a:t>
            </a:r>
            <a:r>
              <a:rPr lang="de-DE" dirty="0"/>
              <a:t>, </a:t>
            </a:r>
            <a:r>
              <a:rPr lang="de-DE" dirty="0" err="1"/>
              <a:t>process</a:t>
            </a:r>
            <a:r>
              <a:rPr lang="de-DE" dirty="0"/>
              <a:t> and </a:t>
            </a:r>
            <a:r>
              <a:rPr lang="de-DE" dirty="0" err="1"/>
              <a:t>translate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articles</a:t>
            </a:r>
            <a:r>
              <a:rPr lang="de-DE" dirty="0"/>
              <a:t> and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, and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articles</a:t>
            </a:r>
            <a:r>
              <a:rPr lang="de-DE" dirty="0"/>
              <a:t>, and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per </a:t>
            </a:r>
            <a:r>
              <a:rPr lang="de-DE" dirty="0" err="1"/>
              <a:t>day</a:t>
            </a:r>
            <a:r>
              <a:rPr lang="de-DE" dirty="0"/>
              <a:t>. Also,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tab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economic</a:t>
            </a:r>
            <a:r>
              <a:rPr lang="de-DE" dirty="0"/>
              <a:t> </a:t>
            </a:r>
            <a:r>
              <a:rPr lang="de-DE" dirty="0" err="1"/>
              <a:t>index</a:t>
            </a:r>
            <a:r>
              <a:rPr lang="de-DE" dirty="0"/>
              <a:t>. The </a:t>
            </a:r>
            <a:r>
              <a:rPr lang="de-DE" dirty="0" err="1"/>
              <a:t>dictionary</a:t>
            </a:r>
            <a:r>
              <a:rPr lang="de-DE" dirty="0"/>
              <a:t> </a:t>
            </a:r>
            <a:r>
              <a:rPr lang="de-DE" dirty="0" err="1"/>
              <a:t>tab</a:t>
            </a:r>
            <a:r>
              <a:rPr lang="de-DE" dirty="0"/>
              <a:t>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consult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dictionary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,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Chinese </a:t>
            </a:r>
            <a:r>
              <a:rPr lang="de-DE" dirty="0" err="1"/>
              <a:t>words</a:t>
            </a:r>
            <a:r>
              <a:rPr lang="de-DE" dirty="0"/>
              <a:t> an English </a:t>
            </a:r>
            <a:r>
              <a:rPr lang="de-DE" dirty="0" err="1"/>
              <a:t>translation</a:t>
            </a:r>
            <a:r>
              <a:rPr lang="de-DE" dirty="0"/>
              <a:t> </a:t>
            </a:r>
            <a:r>
              <a:rPr lang="de-DE" dirty="0" err="1"/>
              <a:t>corresponds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. And </a:t>
            </a:r>
            <a:r>
              <a:rPr lang="de-DE" dirty="0" err="1"/>
              <a:t>finally</a:t>
            </a:r>
            <a:r>
              <a:rPr lang="de-DE" dirty="0"/>
              <a:t> </a:t>
            </a:r>
            <a:r>
              <a:rPr lang="de-DE" dirty="0" err="1"/>
              <a:t>view</a:t>
            </a:r>
            <a:r>
              <a:rPr lang="de-DE" dirty="0"/>
              <a:t> a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bugs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7F293-60BE-4F01-8213-36099F7E64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05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page</a:t>
            </a:r>
            <a:r>
              <a:rPr lang="de-DE" dirty="0"/>
              <a:t> will </a:t>
            </a:r>
            <a:r>
              <a:rPr lang="de-DE" dirty="0" err="1"/>
              <a:t>display</a:t>
            </a:r>
            <a:r>
              <a:rPr lang="de-DE" dirty="0"/>
              <a:t> an </a:t>
            </a:r>
            <a:r>
              <a:rPr lang="de-DE" dirty="0" err="1"/>
              <a:t>info</a:t>
            </a:r>
            <a:r>
              <a:rPr lang="de-DE" dirty="0"/>
              <a:t> on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passed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last update and will </a:t>
            </a:r>
            <a:r>
              <a:rPr lang="de-DE" dirty="0" err="1"/>
              <a:t>offer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a </a:t>
            </a:r>
            <a:r>
              <a:rPr lang="de-DE" dirty="0" err="1"/>
              <a:t>page</a:t>
            </a:r>
            <a:r>
              <a:rPr lang="de-DE" dirty="0"/>
              <a:t> and </a:t>
            </a:r>
            <a:r>
              <a:rPr lang="de-DE" dirty="0" err="1"/>
              <a:t>year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update.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regenerate</a:t>
            </a:r>
            <a:r>
              <a:rPr lang="de-DE" dirty="0"/>
              <a:t> 2019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scratch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update </a:t>
            </a:r>
            <a:r>
              <a:rPr lang="de-DE" dirty="0" err="1"/>
              <a:t>pages</a:t>
            </a:r>
            <a:r>
              <a:rPr lang="de-DE" dirty="0"/>
              <a:t> </a:t>
            </a:r>
            <a:r>
              <a:rPr lang="de-DE" dirty="0" err="1"/>
              <a:t>individually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time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update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time,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dates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requested</a:t>
            </a:r>
            <a:r>
              <a:rPr lang="de-DE" dirty="0"/>
              <a:t>. In </a:t>
            </a:r>
            <a:r>
              <a:rPr lang="de-DE" dirty="0" err="1"/>
              <a:t>the</a:t>
            </a:r>
            <a:r>
              <a:rPr lang="de-DE" dirty="0"/>
              <a:t> box </a:t>
            </a:r>
            <a:r>
              <a:rPr lang="de-DE" dirty="0" err="1"/>
              <a:t>below</a:t>
            </a:r>
            <a:r>
              <a:rPr lang="de-DE" dirty="0"/>
              <a:t>, </a:t>
            </a:r>
            <a:r>
              <a:rPr lang="de-DE" dirty="0" err="1"/>
              <a:t>info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updating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reported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helpful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tracing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. </a:t>
            </a:r>
            <a:r>
              <a:rPr lang="de-DE" dirty="0" err="1"/>
              <a:t>Unfortunately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closes</a:t>
            </a:r>
            <a:r>
              <a:rPr lang="de-DE" dirty="0"/>
              <a:t> </a:t>
            </a:r>
            <a:r>
              <a:rPr lang="de-DE" dirty="0" err="1"/>
              <a:t>immediately</a:t>
            </a:r>
            <a:r>
              <a:rPr lang="de-DE" dirty="0"/>
              <a:t> after </a:t>
            </a:r>
            <a:r>
              <a:rPr lang="de-DE" dirty="0" err="1"/>
              <a:t>the</a:t>
            </a:r>
            <a:r>
              <a:rPr lang="de-DE" dirty="0"/>
              <a:t> update, so </a:t>
            </a:r>
            <a:r>
              <a:rPr lang="de-DE" dirty="0" err="1"/>
              <a:t>the</a:t>
            </a:r>
            <a:r>
              <a:rPr lang="de-DE" dirty="0"/>
              <a:t> report </a:t>
            </a:r>
            <a:r>
              <a:rPr lang="de-DE" dirty="0" err="1"/>
              <a:t>is</a:t>
            </a:r>
            <a:r>
              <a:rPr lang="de-DE" dirty="0"/>
              <a:t> not visible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was </a:t>
            </a:r>
            <a:r>
              <a:rPr lang="de-DE" dirty="0" err="1"/>
              <a:t>quite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a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report also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console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RStudio</a:t>
            </a:r>
            <a:r>
              <a:rPr lang="de-DE" dirty="0"/>
              <a:t>., and review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update </a:t>
            </a:r>
            <a:r>
              <a:rPr lang="de-DE" dirty="0" err="1"/>
              <a:t>process</a:t>
            </a:r>
            <a:r>
              <a:rPr lang="de-DE" dirty="0"/>
              <a:t>: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an update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, </a:t>
            </a:r>
            <a:r>
              <a:rPr lang="de-DE" dirty="0" err="1"/>
              <a:t>scraping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separating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mining</a:t>
            </a:r>
            <a:r>
              <a:rPr lang="de-DE" dirty="0"/>
              <a:t>, </a:t>
            </a:r>
            <a:r>
              <a:rPr lang="de-DE" dirty="0" err="1"/>
              <a:t>creating</a:t>
            </a:r>
            <a:r>
              <a:rPr lang="de-DE" dirty="0"/>
              <a:t> a </a:t>
            </a:r>
            <a:r>
              <a:rPr lang="de-DE" dirty="0" err="1"/>
              <a:t>dictionary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expressions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articles</a:t>
            </a:r>
            <a:r>
              <a:rPr lang="de-DE" dirty="0"/>
              <a:t>, </a:t>
            </a: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expressions</a:t>
            </a:r>
            <a:r>
              <a:rPr lang="de-DE" dirty="0"/>
              <a:t> not </a:t>
            </a:r>
            <a:r>
              <a:rPr lang="de-DE" dirty="0" err="1"/>
              <a:t>yet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dictionary</a:t>
            </a:r>
            <a:r>
              <a:rPr lang="de-DE" dirty="0"/>
              <a:t>, </a:t>
            </a:r>
            <a:r>
              <a:rPr lang="de-DE" dirty="0" err="1"/>
              <a:t>requesting</a:t>
            </a:r>
            <a:r>
              <a:rPr lang="de-DE" dirty="0"/>
              <a:t> a </a:t>
            </a:r>
            <a:r>
              <a:rPr lang="de-DE" dirty="0" err="1"/>
              <a:t>translation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Yandex</a:t>
            </a:r>
            <a:r>
              <a:rPr lang="de-DE" dirty="0"/>
              <a:t> Translation API, </a:t>
            </a:r>
            <a:r>
              <a:rPr lang="de-DE" dirty="0" err="1"/>
              <a:t>updating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dictionary</a:t>
            </a:r>
            <a:r>
              <a:rPr lang="de-DE" dirty="0"/>
              <a:t> and </a:t>
            </a:r>
            <a:r>
              <a:rPr lang="de-DE" dirty="0" err="1"/>
              <a:t>translating</a:t>
            </a:r>
            <a:r>
              <a:rPr lang="de-DE" dirty="0"/>
              <a:t> all </a:t>
            </a:r>
            <a:r>
              <a:rPr lang="de-DE" dirty="0" err="1"/>
              <a:t>articles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. All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saved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7F293-60BE-4F01-8213-36099F7E64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65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article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and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seasonality</a:t>
            </a:r>
            <a:r>
              <a:rPr lang="de-DE" dirty="0"/>
              <a:t>,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summer</a:t>
            </a:r>
            <a:r>
              <a:rPr lang="de-DE" dirty="0"/>
              <a:t> and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holidays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fewer</a:t>
            </a:r>
            <a:r>
              <a:rPr lang="de-DE" dirty="0"/>
              <a:t> </a:t>
            </a:r>
            <a:r>
              <a:rPr lang="de-DE" dirty="0" err="1"/>
              <a:t>articles</a:t>
            </a:r>
            <a:r>
              <a:rPr lang="de-DE" dirty="0"/>
              <a:t> on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pages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fewer</a:t>
            </a:r>
            <a:r>
              <a:rPr lang="de-DE" dirty="0"/>
              <a:t> </a:t>
            </a:r>
            <a:r>
              <a:rPr lang="de-DE" dirty="0" err="1"/>
              <a:t>editions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large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articles</a:t>
            </a:r>
            <a:r>
              <a:rPr lang="de-DE" dirty="0"/>
              <a:t>. This </a:t>
            </a:r>
            <a:r>
              <a:rPr lang="de-DE" dirty="0" err="1"/>
              <a:t>variance</a:t>
            </a:r>
            <a:r>
              <a:rPr lang="de-DE" dirty="0"/>
              <a:t> also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headlines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analysed</a:t>
            </a:r>
            <a:r>
              <a:rPr lang="de-DE" dirty="0"/>
              <a:t>,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weighted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articles</a:t>
            </a:r>
            <a:r>
              <a:rPr lang="de-DE" dirty="0"/>
              <a:t> per </a:t>
            </a:r>
            <a:r>
              <a:rPr lang="de-DE" dirty="0" err="1"/>
              <a:t>day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reflect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relative </a:t>
            </a:r>
            <a:r>
              <a:rPr lang="de-DE" dirty="0" err="1"/>
              <a:t>prominence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7F293-60BE-4F01-8213-36099F7E64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21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Finally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prominent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. This </a:t>
            </a:r>
            <a:r>
              <a:rPr lang="de-DE" dirty="0" err="1"/>
              <a:t>tab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generates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, </a:t>
            </a:r>
            <a:r>
              <a:rPr lang="de-DE" dirty="0" err="1"/>
              <a:t>including</a:t>
            </a:r>
            <a:r>
              <a:rPr lang="de-DE" dirty="0"/>
              <a:t> a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NASDAQ </a:t>
            </a:r>
            <a:r>
              <a:rPr lang="de-DE" dirty="0" err="1"/>
              <a:t>index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total </a:t>
            </a:r>
            <a:r>
              <a:rPr lang="de-DE" dirty="0" err="1"/>
              <a:t>market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hundered</a:t>
            </a:r>
            <a:r>
              <a:rPr lang="de-DE" dirty="0"/>
              <a:t> </a:t>
            </a:r>
            <a:r>
              <a:rPr lang="de-DE" dirty="0" err="1"/>
              <a:t>listed</a:t>
            </a:r>
            <a:r>
              <a:rPr lang="de-DE" dirty="0"/>
              <a:t> Chinese </a:t>
            </a:r>
            <a:r>
              <a:rPr lang="de-DE" dirty="0" err="1"/>
              <a:t>industrial</a:t>
            </a:r>
            <a:r>
              <a:rPr lang="de-DE" dirty="0"/>
              <a:t> </a:t>
            </a:r>
            <a:r>
              <a:rPr lang="de-DE" dirty="0" err="1"/>
              <a:t>firms</a:t>
            </a:r>
            <a:r>
              <a:rPr lang="de-DE" dirty="0"/>
              <a:t>. The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index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requested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St. Louis </a:t>
            </a:r>
            <a:r>
              <a:rPr lang="de-DE" dirty="0" err="1"/>
              <a:t>Fed‘s</a:t>
            </a:r>
            <a:r>
              <a:rPr lang="de-DE" dirty="0"/>
              <a:t> FRED </a:t>
            </a:r>
            <a:r>
              <a:rPr lang="de-DE" dirty="0" err="1"/>
              <a:t>database</a:t>
            </a:r>
            <a:r>
              <a:rPr lang="de-DE" dirty="0"/>
              <a:t> API.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a </a:t>
            </a:r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and </a:t>
            </a:r>
            <a:r>
              <a:rPr lang="de-DE" dirty="0" err="1"/>
              <a:t>specify</a:t>
            </a:r>
            <a:r>
              <a:rPr lang="de-DE" dirty="0"/>
              <a:t> an alternative </a:t>
            </a:r>
            <a:r>
              <a:rPr lang="de-DE" dirty="0" err="1"/>
              <a:t>starting</a:t>
            </a:r>
            <a:r>
              <a:rPr lang="de-DE" dirty="0"/>
              <a:t> date,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scrolling</a:t>
            </a:r>
            <a:r>
              <a:rPr lang="de-DE" dirty="0"/>
              <a:t> down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reveal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form </a:t>
            </a:r>
            <a:r>
              <a:rPr lang="de-DE" dirty="0" err="1"/>
              <a:t>entries</a:t>
            </a:r>
            <a:r>
              <a:rPr lang="de-DE" dirty="0"/>
              <a:t> and a „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“-button, but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aware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calculation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a </a:t>
            </a:r>
            <a:r>
              <a:rPr lang="de-DE" dirty="0" err="1"/>
              <a:t>around</a:t>
            </a:r>
            <a:r>
              <a:rPr lang="de-DE" dirty="0"/>
              <a:t> 10 </a:t>
            </a:r>
            <a:r>
              <a:rPr lang="de-DE" dirty="0" err="1"/>
              <a:t>seconds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. Both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normalized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hundred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starting</a:t>
            </a:r>
            <a:r>
              <a:rPr lang="de-DE" dirty="0"/>
              <a:t> date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comparison</a:t>
            </a:r>
            <a:r>
              <a:rPr lang="de-DE" dirty="0"/>
              <a:t>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„</a:t>
            </a:r>
            <a:r>
              <a:rPr lang="de-DE" dirty="0" err="1"/>
              <a:t>outbreak</a:t>
            </a:r>
            <a:r>
              <a:rPr lang="de-DE" dirty="0"/>
              <a:t>“,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People‘s</a:t>
            </a:r>
            <a:r>
              <a:rPr lang="de-DE" dirty="0"/>
              <a:t> Daily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Covid-19, </a:t>
            </a:r>
            <a:r>
              <a:rPr lang="de-DE" dirty="0" err="1"/>
              <a:t>spikes</a:t>
            </a:r>
            <a:r>
              <a:rPr lang="de-DE" dirty="0"/>
              <a:t> in </a:t>
            </a:r>
            <a:r>
              <a:rPr lang="de-DE" dirty="0" err="1"/>
              <a:t>January</a:t>
            </a:r>
            <a:r>
              <a:rPr lang="de-DE" dirty="0"/>
              <a:t> 2020, </a:t>
            </a:r>
            <a:r>
              <a:rPr lang="de-DE" dirty="0" err="1"/>
              <a:t>coinciding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crash in </a:t>
            </a:r>
            <a:r>
              <a:rPr lang="de-DE" dirty="0" err="1"/>
              <a:t>the</a:t>
            </a:r>
            <a:r>
              <a:rPr lang="de-DE" dirty="0"/>
              <a:t> stock </a:t>
            </a:r>
            <a:r>
              <a:rPr lang="de-DE" dirty="0" err="1"/>
              <a:t>index</a:t>
            </a:r>
            <a:r>
              <a:rPr lang="de-DE" dirty="0"/>
              <a:t>.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7F293-60BE-4F01-8213-36099F7E64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05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a </a:t>
            </a:r>
            <a:r>
              <a:rPr lang="de-DE" dirty="0" err="1"/>
              <a:t>decrease</a:t>
            </a:r>
            <a:r>
              <a:rPr lang="de-DE" dirty="0"/>
              <a:t> in </a:t>
            </a:r>
            <a:r>
              <a:rPr lang="de-DE" dirty="0" err="1"/>
              <a:t>economic</a:t>
            </a:r>
            <a:r>
              <a:rPr lang="de-DE" dirty="0"/>
              <a:t> </a:t>
            </a:r>
            <a:r>
              <a:rPr lang="de-DE" dirty="0" err="1"/>
              <a:t>propaganda</a:t>
            </a:r>
            <a:r>
              <a:rPr lang="de-DE" dirty="0"/>
              <a:t> (</a:t>
            </a:r>
            <a:r>
              <a:rPr lang="de-DE" dirty="0" err="1"/>
              <a:t>keyword</a:t>
            </a:r>
            <a:r>
              <a:rPr lang="de-DE" dirty="0"/>
              <a:t> „</a:t>
            </a:r>
            <a:r>
              <a:rPr lang="de-DE" dirty="0" err="1"/>
              <a:t>development</a:t>
            </a:r>
            <a:r>
              <a:rPr lang="de-DE" dirty="0"/>
              <a:t>“)…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7F293-60BE-4F01-8213-36099F7E64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07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, a </a:t>
            </a:r>
            <a:r>
              <a:rPr lang="de-DE" dirty="0" err="1"/>
              <a:t>spike</a:t>
            </a:r>
            <a:r>
              <a:rPr lang="de-DE" dirty="0"/>
              <a:t> in </a:t>
            </a:r>
            <a:r>
              <a:rPr lang="de-DE" dirty="0" err="1"/>
              <a:t>political</a:t>
            </a:r>
            <a:r>
              <a:rPr lang="de-DE" dirty="0"/>
              <a:t> </a:t>
            </a:r>
            <a:r>
              <a:rPr lang="de-DE" dirty="0" err="1"/>
              <a:t>activism</a:t>
            </a:r>
            <a:r>
              <a:rPr lang="de-DE" dirty="0"/>
              <a:t> (</a:t>
            </a:r>
            <a:r>
              <a:rPr lang="de-DE" dirty="0" err="1"/>
              <a:t>keyword</a:t>
            </a:r>
            <a:r>
              <a:rPr lang="de-DE" dirty="0"/>
              <a:t> „</a:t>
            </a:r>
            <a:r>
              <a:rPr lang="de-DE" dirty="0" err="1"/>
              <a:t>inspection</a:t>
            </a:r>
            <a:r>
              <a:rPr lang="de-DE" dirty="0"/>
              <a:t>“) …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7F293-60BE-4F01-8213-36099F7E64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05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ohn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838200" y="1200375"/>
            <a:ext cx="10515600" cy="1325033"/>
          </a:xfrm>
        </p:spPr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4" name="Picture 2" descr="Logo CEI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6" y="6372291"/>
            <a:ext cx="946484" cy="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178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Chinese News -  Paffen, Beze, Schulze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F3185B-C653-42AE-8B74-FF214C291574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Picture 2" descr="Logo CEI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6" y="6372291"/>
            <a:ext cx="946484" cy="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906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Chinese News -  Paffen, Beze, Schulze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F3185B-C653-42AE-8B74-FF214C291574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Picture 2" descr="Logo CEI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6" y="6372291"/>
            <a:ext cx="946484" cy="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49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Qu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4400" y="651700"/>
            <a:ext cx="10584000" cy="9386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600" y="1741207"/>
            <a:ext cx="10584000" cy="4349749"/>
          </a:xfrm>
        </p:spPr>
        <p:txBody>
          <a:bodyPr/>
          <a:lstStyle/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777476" y="6349658"/>
            <a:ext cx="2944040" cy="372876"/>
          </a:xfrm>
        </p:spPr>
        <p:txBody>
          <a:bodyPr anchor="ctr">
            <a:noAutofit/>
          </a:bodyPr>
          <a:lstStyle>
            <a:lvl1pPr marL="0" indent="0" algn="l">
              <a:lnSpc>
                <a:spcPct val="83000"/>
              </a:lnSpc>
              <a:buNone/>
              <a:defRPr sz="800" b="0">
                <a:latin typeface="+mn-lt"/>
              </a:defRPr>
            </a:lvl1pPr>
            <a:lvl2pPr marL="198000" indent="0">
              <a:lnSpc>
                <a:spcPts val="1000"/>
              </a:lnSpc>
              <a:buNone/>
              <a:defRPr sz="750"/>
            </a:lvl2pPr>
            <a:lvl3pPr marL="396000" indent="0">
              <a:lnSpc>
                <a:spcPts val="1000"/>
              </a:lnSpc>
              <a:buNone/>
              <a:defRPr sz="750"/>
            </a:lvl3pPr>
            <a:lvl4pPr marL="594000" indent="0">
              <a:lnSpc>
                <a:spcPts val="1000"/>
              </a:lnSpc>
              <a:buNone/>
              <a:defRPr sz="750"/>
            </a:lvl4pPr>
            <a:lvl5pPr marL="792000" indent="0">
              <a:lnSpc>
                <a:spcPts val="1000"/>
              </a:lnSpc>
              <a:buNone/>
              <a:defRPr sz="750"/>
            </a:lvl5pPr>
          </a:lstStyle>
          <a:p>
            <a:pPr lvl="0"/>
            <a:r>
              <a:rPr lang="de-DE" dirty="0"/>
              <a:t>Source: 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7"/>
          </p:nvPr>
        </p:nvSpPr>
        <p:spPr>
          <a:xfrm>
            <a:off x="1431599" y="6356350"/>
            <a:ext cx="4114800" cy="366183"/>
          </a:xfrm>
        </p:spPr>
        <p:txBody>
          <a:bodyPr/>
          <a:lstStyle/>
          <a:p>
            <a:r>
              <a:rPr lang="de-DE"/>
              <a:t>Chinese News -  Paffen, Beze, Schulze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8"/>
          </p:nvPr>
        </p:nvSpPr>
        <p:spPr>
          <a:xfrm>
            <a:off x="729600" y="6349657"/>
            <a:ext cx="573505" cy="366183"/>
          </a:xfrm>
        </p:spPr>
        <p:txBody>
          <a:bodyPr/>
          <a:lstStyle/>
          <a:p>
            <a:fld id="{68F3185B-C653-42AE-8B74-FF214C29157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927" y="1363579"/>
            <a:ext cx="8121650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Bild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810" y="385010"/>
            <a:ext cx="1522412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Logo CEIT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6" y="6372291"/>
            <a:ext cx="946484" cy="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582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Logo von Partn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0015" y="442452"/>
            <a:ext cx="10584000" cy="1944000"/>
          </a:xfrm>
        </p:spPr>
        <p:txBody>
          <a:bodyPr anchor="b">
            <a:noAutofit/>
          </a:bodyPr>
          <a:lstStyle>
            <a:lvl1pPr algn="l">
              <a:defRPr sz="4000" b="1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0015" y="4007602"/>
            <a:ext cx="10584000" cy="845078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0" hasCustomPrompt="1"/>
          </p:nvPr>
        </p:nvSpPr>
        <p:spPr>
          <a:xfrm>
            <a:off x="7637929" y="5436000"/>
            <a:ext cx="1846729" cy="7704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Space for a partner's logo</a:t>
            </a:r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1" hasCustomPrompt="1"/>
          </p:nvPr>
        </p:nvSpPr>
        <p:spPr>
          <a:xfrm>
            <a:off x="9484658" y="5436000"/>
            <a:ext cx="1846729" cy="7704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Space for a partner's logo</a:t>
            </a:r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15" y="2386452"/>
            <a:ext cx="1522412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Logo CEIT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6" y="6372291"/>
            <a:ext cx="946484" cy="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8782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operation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24800" y="1936934"/>
            <a:ext cx="10584000" cy="47009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In </a:t>
            </a:r>
            <a:r>
              <a:rPr lang="de-DE" dirty="0" err="1"/>
              <a:t>cooperation</a:t>
            </a:r>
            <a:r>
              <a:rPr lang="de-DE" dirty="0"/>
              <a:t> </a:t>
            </a:r>
            <a:r>
              <a:rPr lang="de-DE" dirty="0" err="1"/>
              <a:t>with</a:t>
            </a:r>
            <a:endParaRPr lang="en-US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5136000" y="2672237"/>
            <a:ext cx="1920000" cy="14400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partner's logo</a:t>
            </a:r>
          </a:p>
          <a:p>
            <a:endParaRPr lang="en-US" dirty="0"/>
          </a:p>
        </p:txBody>
      </p:sp>
      <p:sp>
        <p:nvSpPr>
          <p:cNvPr id="8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7257648" y="2672237"/>
            <a:ext cx="1920000" cy="1440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dirty="0"/>
              <a:t>Space for a partner's logo</a:t>
            </a:r>
          </a:p>
        </p:txBody>
      </p:sp>
      <p:sp>
        <p:nvSpPr>
          <p:cNvPr id="9" name="Bildplatzhalter 6"/>
          <p:cNvSpPr>
            <a:spLocks noGrp="1"/>
          </p:cNvSpPr>
          <p:nvPr>
            <p:ph type="pic" sz="quarter" idx="15" hasCustomPrompt="1"/>
          </p:nvPr>
        </p:nvSpPr>
        <p:spPr>
          <a:xfrm>
            <a:off x="9385989" y="2672237"/>
            <a:ext cx="1920000" cy="1440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</a:lstStyle>
          <a:p>
            <a:r>
              <a:rPr lang="en-US" dirty="0"/>
              <a:t>Space for a partner's logo</a:t>
            </a:r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16" hasCustomPrompt="1"/>
          </p:nvPr>
        </p:nvSpPr>
        <p:spPr>
          <a:xfrm>
            <a:off x="875495" y="2672237"/>
            <a:ext cx="1920000" cy="14400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partner's logo</a:t>
            </a:r>
          </a:p>
          <a:p>
            <a:endParaRPr lang="en-US" dirty="0"/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7" hasCustomPrompt="1"/>
          </p:nvPr>
        </p:nvSpPr>
        <p:spPr>
          <a:xfrm>
            <a:off x="3029067" y="2671200"/>
            <a:ext cx="1920000" cy="14400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partner's logo</a:t>
            </a:r>
          </a:p>
          <a:p>
            <a:endParaRPr lang="en-US" dirty="0"/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8" hasCustomPrompt="1"/>
          </p:nvPr>
        </p:nvSpPr>
        <p:spPr>
          <a:xfrm>
            <a:off x="5136000" y="4272437"/>
            <a:ext cx="1920000" cy="14400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partner's logo</a:t>
            </a:r>
          </a:p>
          <a:p>
            <a:endParaRPr lang="en-US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57648" y="4272437"/>
            <a:ext cx="1920000" cy="14400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partner's logo</a:t>
            </a:r>
          </a:p>
          <a:p>
            <a:endParaRPr lang="en-US" dirty="0"/>
          </a:p>
        </p:txBody>
      </p:sp>
      <p:sp>
        <p:nvSpPr>
          <p:cNvPr id="14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9385989" y="4272437"/>
            <a:ext cx="1920000" cy="14400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partner's logo</a:t>
            </a:r>
          </a:p>
          <a:p>
            <a:endParaRPr lang="en-US" dirty="0"/>
          </a:p>
        </p:txBody>
      </p:sp>
      <p:sp>
        <p:nvSpPr>
          <p:cNvPr id="15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875495" y="4272437"/>
            <a:ext cx="1920000" cy="14400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partner's logo</a:t>
            </a:r>
          </a:p>
          <a:p>
            <a:endParaRPr lang="en-US" dirty="0"/>
          </a:p>
        </p:txBody>
      </p:sp>
      <p:sp>
        <p:nvSpPr>
          <p:cNvPr id="16" name="Bildplatzhalter 6"/>
          <p:cNvSpPr>
            <a:spLocks noGrp="1"/>
          </p:cNvSpPr>
          <p:nvPr>
            <p:ph type="pic" sz="quarter" idx="22" hasCustomPrompt="1"/>
          </p:nvPr>
        </p:nvSpPr>
        <p:spPr>
          <a:xfrm>
            <a:off x="3029067" y="4271400"/>
            <a:ext cx="1920000" cy="14400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partner's logo</a:t>
            </a:r>
          </a:p>
          <a:p>
            <a:endParaRPr lang="en-US" dirty="0"/>
          </a:p>
        </p:txBody>
      </p:sp>
      <p:pic>
        <p:nvPicPr>
          <p:cNvPr id="18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577" y="0"/>
            <a:ext cx="1522412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 descr="Logo CEIT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6" y="6372291"/>
            <a:ext cx="946484" cy="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5616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title, </a:t>
            </a:r>
            <a:r>
              <a:rPr lang="de-DE" dirty="0" err="1"/>
              <a:t>graphs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Charts</a:t>
            </a:r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Chinese News -  Paffen, Beze, Schulze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185B-C653-42AE-8B74-FF214C291574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6" name="Picture 2" descr="Logo CEI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6" y="6372291"/>
            <a:ext cx="946484" cy="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4559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4801" y="1180800"/>
            <a:ext cx="8327100" cy="2224800"/>
          </a:xfrm>
        </p:spPr>
        <p:txBody>
          <a:bodyPr anchor="b">
            <a:noAutofit/>
          </a:bodyPr>
          <a:lstStyle>
            <a:lvl1pPr algn="l">
              <a:defRPr sz="4500" b="1"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message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3999" y="4810654"/>
            <a:ext cx="8328000" cy="845078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listing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en-US" dirty="0"/>
          </a:p>
        </p:txBody>
      </p:sp>
      <p:sp>
        <p:nvSpPr>
          <p:cNvPr id="8" name="Textfeld 7"/>
          <p:cNvSpPr txBox="1"/>
          <p:nvPr userDrawn="1"/>
        </p:nvSpPr>
        <p:spPr>
          <a:xfrm>
            <a:off x="9705473" y="5448536"/>
            <a:ext cx="2269957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de-AT" sz="1100" b="1" dirty="0">
                <a:solidFill>
                  <a:schemeClr val="accent2"/>
                </a:solidFill>
                <a:latin typeface="+mj-lt"/>
              </a:rPr>
              <a:t>Centrum für Entrepreneurship, Innovation und Transformation (CEIT)</a:t>
            </a:r>
          </a:p>
          <a:p>
            <a:pPr>
              <a:lnSpc>
                <a:spcPts val="1000"/>
              </a:lnSpc>
            </a:pPr>
            <a:r>
              <a:rPr lang="de-AT" sz="1100" b="1" dirty="0">
                <a:solidFill>
                  <a:schemeClr val="accent2"/>
                </a:solidFill>
                <a:latin typeface="+mj-lt"/>
              </a:rPr>
              <a:t>Ruhr-Universität Bochum</a:t>
            </a:r>
          </a:p>
          <a:p>
            <a:pPr>
              <a:lnSpc>
                <a:spcPts val="1000"/>
              </a:lnSpc>
            </a:pPr>
            <a:r>
              <a:rPr lang="de-AT" sz="1100" b="1" dirty="0" err="1">
                <a:solidFill>
                  <a:schemeClr val="accent2"/>
                </a:solidFill>
                <a:latin typeface="+mj-lt"/>
              </a:rPr>
              <a:t>Overbergstr</a:t>
            </a:r>
            <a:r>
              <a:rPr lang="de-AT" sz="1100" b="1" dirty="0">
                <a:solidFill>
                  <a:schemeClr val="accent2"/>
                </a:solidFill>
                <a:latin typeface="+mj-lt"/>
              </a:rPr>
              <a:t>. 17</a:t>
            </a:r>
          </a:p>
          <a:p>
            <a:pPr>
              <a:lnSpc>
                <a:spcPts val="1000"/>
              </a:lnSpc>
            </a:pPr>
            <a:r>
              <a:rPr lang="de-AT" sz="1100" b="1" dirty="0">
                <a:solidFill>
                  <a:schemeClr val="accent2"/>
                </a:solidFill>
                <a:latin typeface="+mj-lt"/>
              </a:rPr>
              <a:t>D- 44801 Bochum</a:t>
            </a:r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473" y="360947"/>
            <a:ext cx="1522412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Logo CEIT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6" y="6372291"/>
            <a:ext cx="946484" cy="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823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0015" y="442452"/>
            <a:ext cx="10584000" cy="1944000"/>
          </a:xfrm>
        </p:spPr>
        <p:txBody>
          <a:bodyPr anchor="b">
            <a:noAutofit/>
          </a:bodyPr>
          <a:lstStyle>
            <a:lvl1pPr algn="l">
              <a:defRPr sz="4000" b="1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0015" y="4007602"/>
            <a:ext cx="10584000" cy="845078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.</a:t>
            </a:r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15" y="2386452"/>
            <a:ext cx="1612132" cy="161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Logo CEIT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6" y="6372291"/>
            <a:ext cx="946484" cy="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650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Chinese News -  Paffen, Beze, Schulze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185B-C653-42AE-8B74-FF214C291574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838201" y="1691218"/>
            <a:ext cx="46061" cy="4500687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886326" y="1825625"/>
            <a:ext cx="5181600" cy="4351339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914389" indent="-457200">
              <a:buFont typeface="+mj-lt"/>
              <a:buAutoNum type="arabicPeriod"/>
              <a:defRPr/>
            </a:lvl2pPr>
            <a:lvl3pPr marL="1371577" indent="-457200">
              <a:buFont typeface="+mj-lt"/>
              <a:buAutoNum type="arabicPeriod"/>
              <a:defRPr/>
            </a:lvl3pPr>
            <a:lvl4pPr marL="1714466" indent="-342900">
              <a:buFont typeface="+mj-lt"/>
              <a:buAutoNum type="arabicPeriod"/>
              <a:defRPr/>
            </a:lvl4pPr>
            <a:lvl5pPr marL="2171655" indent="-342900">
              <a:buFont typeface="+mj-lt"/>
              <a:buAutoNum type="arabicPeriod"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pic>
        <p:nvPicPr>
          <p:cNvPr id="8" name="Picture 2" descr="Logo CEI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6" y="6372291"/>
            <a:ext cx="946484" cy="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895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674894" y="6356350"/>
            <a:ext cx="1006642" cy="36618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3838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de-DE"/>
              <a:t>Chinese News -  Paffen, Beze, Schulze 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206" y="6356351"/>
            <a:ext cx="573505" cy="36618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68F3185B-C653-42AE-8B74-FF214C29157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838199" y="321205"/>
            <a:ext cx="10515600" cy="132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noProof="0" dirty="0" err="1"/>
              <a:t>Mastertitelformat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bearbeiten</a:t>
            </a:r>
            <a:endParaRPr lang="en-US" altLang="de-DE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601" cy="4351339"/>
          </a:xfrm>
        </p:spPr>
        <p:txBody>
          <a:bodyPr/>
          <a:lstStyle/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pic>
        <p:nvPicPr>
          <p:cNvPr id="9" name="Picture 2" descr="Logo CEI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6" y="6372291"/>
            <a:ext cx="946484" cy="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439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F3185B-C653-42AE-8B74-FF214C29157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3838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de-DE"/>
              <a:t>Chinese News -  Paffen, Beze, Schulze </a:t>
            </a:r>
            <a:endParaRPr lang="en-US" dirty="0"/>
          </a:p>
        </p:txBody>
      </p:sp>
      <p:pic>
        <p:nvPicPr>
          <p:cNvPr id="8" name="Picture 2" descr="Logo CEI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6" y="6372291"/>
            <a:ext cx="946484" cy="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670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Chinese News -  Paffen, Beze, Schulze 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F3185B-C653-42AE-8B74-FF214C291574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2" descr="Logo CEI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6" y="6372291"/>
            <a:ext cx="946484" cy="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341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Chinese News -  Paffen, Beze, Schulze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F3185B-C653-42AE-8B74-FF214C291574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2" descr="Logo CEI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6" y="6372291"/>
            <a:ext cx="946484" cy="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588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Chinese News -  Paffen, Beze, Schulze 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F3185B-C653-42AE-8B74-FF214C291574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2" descr="Logo CEI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6" y="6372291"/>
            <a:ext cx="946484" cy="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82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Chinese News -  Paffen, Beze, Schulze 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F3185B-C653-42AE-8B74-FF214C291574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2" descr="Logo CEI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6" y="6372291"/>
            <a:ext cx="946484" cy="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892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6185"/>
            <a:ext cx="10515600" cy="132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noProof="0" dirty="0" err="1"/>
              <a:t>Mastertitelformat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bearbeiten</a:t>
            </a:r>
            <a:endParaRPr lang="en-US" altLang="de-DE" noProof="0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6684"/>
            <a:ext cx="10515600" cy="434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noProof="0" dirty="0" err="1"/>
              <a:t>Mastertextformat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bearbeiten</a:t>
            </a:r>
            <a:endParaRPr lang="en-US" altLang="de-DE" noProof="0" dirty="0"/>
          </a:p>
          <a:p>
            <a:pPr lvl="1"/>
            <a:r>
              <a:rPr lang="en-US" altLang="de-DE" noProof="0" dirty="0" err="1"/>
              <a:t>Zweite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Ebene</a:t>
            </a:r>
            <a:endParaRPr lang="en-US" altLang="de-DE" noProof="0" dirty="0"/>
          </a:p>
          <a:p>
            <a:pPr lvl="2"/>
            <a:r>
              <a:rPr lang="en-US" altLang="de-DE" noProof="0" dirty="0" err="1"/>
              <a:t>Dritte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Ebene</a:t>
            </a:r>
            <a:endParaRPr lang="en-US" altLang="de-DE" noProof="0" dirty="0"/>
          </a:p>
          <a:p>
            <a:pPr lvl="3"/>
            <a:r>
              <a:rPr lang="en-US" altLang="de-DE" noProof="0" dirty="0" err="1"/>
              <a:t>Vierte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Ebene</a:t>
            </a:r>
            <a:endParaRPr lang="en-US" altLang="de-DE" noProof="0" dirty="0"/>
          </a:p>
          <a:p>
            <a:pPr lvl="4"/>
            <a:r>
              <a:rPr lang="en-US" altLang="de-DE" noProof="0" dirty="0" err="1"/>
              <a:t>Fünfte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Ebene</a:t>
            </a:r>
            <a:endParaRPr lang="en-US" altLang="de-DE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74894" y="6356350"/>
            <a:ext cx="1006642" cy="36618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3838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de-DE"/>
              <a:t>Chinese News -  Paffen, Beze, Schulze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206" y="6356351"/>
            <a:ext cx="573505" cy="36618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68F3185B-C653-42AE-8B74-FF214C291574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9" name="Gerade Verbindung 6"/>
          <p:cNvCxnSpPr/>
          <p:nvPr userDrawn="1"/>
        </p:nvCxnSpPr>
        <p:spPr>
          <a:xfrm flipV="1">
            <a:off x="0" y="6264442"/>
            <a:ext cx="12192000" cy="1254"/>
          </a:xfrm>
          <a:prstGeom prst="line">
            <a:avLst/>
          </a:prstGeom>
          <a:ln w="19050">
            <a:solidFill>
              <a:srgbClr val="8DAE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 7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729" y="6395772"/>
            <a:ext cx="150495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eck 2"/>
          <p:cNvSpPr/>
          <p:nvPr userDrawn="1"/>
        </p:nvSpPr>
        <p:spPr>
          <a:xfrm>
            <a:off x="0" y="0"/>
            <a:ext cx="12192000" cy="36618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216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668" r:id="rId2"/>
    <p:sldLayoutId id="2147483745" r:id="rId3"/>
    <p:sldLayoutId id="2147483732" r:id="rId4"/>
    <p:sldLayoutId id="2147483733" r:id="rId5"/>
    <p:sldLayoutId id="2147483734" r:id="rId6"/>
    <p:sldLayoutId id="2147483735" r:id="rId7"/>
    <p:sldLayoutId id="2147483738" r:id="rId8"/>
    <p:sldLayoutId id="2147483739" r:id="rId9"/>
    <p:sldLayoutId id="2147483740" r:id="rId10"/>
    <p:sldLayoutId id="2147483741" r:id="rId11"/>
    <p:sldLayoutId id="2147483662" r:id="rId12"/>
    <p:sldLayoutId id="2147483667" r:id="rId13"/>
    <p:sldLayoutId id="2147483746" r:id="rId14"/>
    <p:sldLayoutId id="2147483669" r:id="rId15"/>
    <p:sldLayoutId id="2147483678" r:id="rId16"/>
    <p:sldLayoutId id="2147483676" r:id="rId17"/>
  </p:sldLayoutIdLst>
  <p:hf hdr="0"/>
  <p:txStyles>
    <p:titleStyle>
      <a:lvl1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609585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1219170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828754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2438339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594" indent="-228594" algn="l" defTabSz="914377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3"/>
        </a:buClr>
        <a:buFont typeface="Wingdings" panose="05000000000000000000" pitchFamily="2" charset="2"/>
        <a:buChar char="§"/>
        <a:defRPr sz="2800" kern="1200">
          <a:solidFill>
            <a:schemeClr val="accent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3"/>
        </a:buClr>
        <a:buFont typeface="Arial" panose="020B0604020202020204" pitchFamily="34" charset="0"/>
        <a:buChar char="•"/>
        <a:defRPr sz="2000" kern="1200">
          <a:solidFill>
            <a:schemeClr val="accent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3"/>
        </a:buClr>
        <a:buFont typeface="Arial" panose="020B0604020202020204" pitchFamily="34" charset="0"/>
        <a:buChar char="•"/>
        <a:defRPr sz="2000" kern="1200">
          <a:solidFill>
            <a:schemeClr val="accent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178" userDrawn="1">
          <p15:clr>
            <a:srgbClr val="F26B43"/>
          </p15:clr>
        </p15:guide>
        <p15:guide id="2" pos="5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paper.people.com.cn/" TargetMode="External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commons.wikimedia.org/w/index.php?curid=12122624" TargetMode="Externa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http://news.sohu.com/upload/rmrb49-08/1949.html" TargetMode="External"/><Relationship Id="rId5" Type="http://schemas.openxmlformats.org/officeDocument/2006/relationships/image" Target="../media/image6.jp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GB" dirty="0"/>
            </a:br>
            <a:r>
              <a:rPr lang="en-US" dirty="0"/>
              <a:t>Project Presentation</a:t>
            </a:r>
            <a:br>
              <a:rPr lang="en-US" dirty="0"/>
            </a:br>
            <a:r>
              <a:rPr lang="en-US" sz="2800" dirty="0"/>
              <a:t>What’s is driving Chinese News? – A Shiny App</a:t>
            </a:r>
            <a:endParaRPr lang="en-GB" sz="1600" b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30015" y="4007601"/>
            <a:ext cx="10584000" cy="2067883"/>
          </a:xfrm>
        </p:spPr>
        <p:txBody>
          <a:bodyPr/>
          <a:lstStyle/>
          <a:p>
            <a:endParaRPr lang="en-US" sz="2000" i="1" dirty="0"/>
          </a:p>
          <a:p>
            <a:r>
              <a:rPr lang="en-US" sz="2000" dirty="0"/>
              <a:t>Advanced R for Econometricians, Winter 2019</a:t>
            </a:r>
            <a:br>
              <a:rPr lang="en-US" sz="2000" dirty="0"/>
            </a:br>
            <a:r>
              <a:rPr lang="en-US" sz="2000" dirty="0"/>
              <a:t>Alexander Gerber and Martin C. Arnold</a:t>
            </a:r>
            <a:br>
              <a:rPr lang="en-US" sz="2000" dirty="0"/>
            </a:br>
            <a:r>
              <a:rPr lang="en-US" sz="2000" dirty="0"/>
              <a:t>Chair of Econometrics, University of Duisburg-Essen</a:t>
            </a:r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Nils </a:t>
            </a:r>
            <a:r>
              <a:rPr lang="en-GB" sz="2000" dirty="0" err="1"/>
              <a:t>Paffen</a:t>
            </a:r>
            <a:r>
              <a:rPr lang="en-GB" sz="2000" dirty="0"/>
              <a:t> (Uni DUE), </a:t>
            </a:r>
            <a:r>
              <a:rPr lang="en-GB" sz="2000" dirty="0" err="1"/>
              <a:t>Eyayaw</a:t>
            </a:r>
            <a:r>
              <a:rPr lang="en-GB" sz="2000" dirty="0"/>
              <a:t> </a:t>
            </a:r>
            <a:r>
              <a:rPr lang="en-GB" sz="2000" dirty="0" err="1"/>
              <a:t>Teka</a:t>
            </a:r>
            <a:r>
              <a:rPr lang="en-GB" sz="2000" dirty="0"/>
              <a:t> </a:t>
            </a:r>
            <a:r>
              <a:rPr lang="en-GB" sz="2000" dirty="0" err="1"/>
              <a:t>Beze</a:t>
            </a:r>
            <a:r>
              <a:rPr lang="en-GB" sz="2000" dirty="0"/>
              <a:t> (Uni DUE), David Schulze (RUB)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B8DA8B2-98B6-45C6-B85A-37BE908CAB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44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3168"/>
    </mc:Choice>
    <mc:Fallback>
      <p:transition spd="slow" advClick="0" advTm="13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F7E44F8-8164-455E-A0A8-B5C4F400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4081FF7-CF98-4CBF-AFA2-37F5EF97E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Chinese News -  Paffen, Beze, Schulze 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B2E79C-E75D-44A6-AFAA-E5971E6E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185B-C653-42AE-8B74-FF214C29157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B148F82-E17E-41B6-B99A-3C46B0918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</p:spPr>
        <p:txBody>
          <a:bodyPr/>
          <a:lstStyle/>
          <a:p>
            <a:r>
              <a:rPr lang="de-DE" dirty="0"/>
              <a:t>2. </a:t>
            </a:r>
            <a:r>
              <a:rPr lang="de-DE" spc="-1" dirty="0" err="1">
                <a:solidFill>
                  <a:srgbClr val="003560"/>
                </a:solidFill>
                <a:latin typeface="Arial"/>
              </a:rPr>
              <a:t>Shiny</a:t>
            </a:r>
            <a:r>
              <a:rPr lang="de-DE" spc="-1" dirty="0">
                <a:solidFill>
                  <a:srgbClr val="003560"/>
                </a:solidFill>
                <a:latin typeface="Arial"/>
              </a:rPr>
              <a:t> App, Translation</a:t>
            </a:r>
            <a:endParaRPr lang="en-US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110E0C19-9631-4C2C-B586-704B964AFF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Inhaltsplatzhalter 10">
            <a:extLst>
              <a:ext uri="{FF2B5EF4-FFF2-40B4-BE49-F238E27FC236}">
                <a16:creationId xmlns:a16="http://schemas.microsoft.com/office/drawing/2014/main" id="{3E52FAAF-1560-45A5-96BF-066726B234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97" y="1415510"/>
            <a:ext cx="10152943" cy="499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488346A-0793-4F80-B17B-0580E876AF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23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956"/>
    </mc:Choice>
    <mc:Fallback>
      <p:transition spd="slow" advClick="0" advTm="10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F7E44F8-8164-455E-A0A8-B5C4F400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4081FF7-CF98-4CBF-AFA2-37F5EF97E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Chinese News -  Paffen, Beze, Schulze 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B2E79C-E75D-44A6-AFAA-E5971E6E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185B-C653-42AE-8B74-FF214C29157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B148F82-E17E-41B6-B99A-3C46B0918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</p:spPr>
        <p:txBody>
          <a:bodyPr/>
          <a:lstStyle/>
          <a:p>
            <a:r>
              <a:rPr lang="de-DE" dirty="0"/>
              <a:t>2. </a:t>
            </a:r>
            <a:r>
              <a:rPr lang="de-DE" spc="-1" dirty="0" err="1">
                <a:solidFill>
                  <a:srgbClr val="003560"/>
                </a:solidFill>
                <a:latin typeface="Arial"/>
              </a:rPr>
              <a:t>Shiny</a:t>
            </a:r>
            <a:r>
              <a:rPr lang="de-DE" spc="-1" dirty="0">
                <a:solidFill>
                  <a:srgbClr val="003560"/>
                </a:solidFill>
                <a:latin typeface="Arial"/>
              </a:rPr>
              <a:t> App, Translation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8EBDF46-5EC9-4A2D-9141-21C08622B6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Inhaltsplatzhalter 6">
            <a:extLst>
              <a:ext uri="{FF2B5EF4-FFF2-40B4-BE49-F238E27FC236}">
                <a16:creationId xmlns:a16="http://schemas.microsoft.com/office/drawing/2014/main" id="{8A3E1BB3-A00D-41E3-89D9-37F949CA2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97" y="1403120"/>
            <a:ext cx="10152943" cy="497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A0FDA53-C483-4D8B-8233-A2AAF79BA4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28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3487"/>
    </mc:Choice>
    <mc:Fallback>
      <p:transition spd="slow" advClick="0" advTm="33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86326" y="1839686"/>
            <a:ext cx="8181474" cy="4337278"/>
          </a:xfrm>
        </p:spPr>
        <p:txBody>
          <a:bodyPr/>
          <a:lstStyle/>
          <a:p>
            <a:pPr marL="514440" indent="-514080">
              <a:spcBef>
                <a:spcPts val="1001"/>
              </a:spcBef>
              <a:buClr>
                <a:srgbClr val="8DAE10"/>
              </a:buClr>
              <a:buFont typeface="Calibri Light"/>
              <a:buAutoNum type="arabicPeriod"/>
            </a:pPr>
            <a:r>
              <a:rPr lang="de-DE" sz="2400" spc="-1" dirty="0" err="1">
                <a:solidFill>
                  <a:srgbClr val="003560"/>
                </a:solidFill>
                <a:latin typeface="Arial"/>
              </a:rPr>
              <a:t>Introduction</a:t>
            </a:r>
            <a:endParaRPr lang="de-DE" sz="2400" spc="-1" dirty="0">
              <a:solidFill>
                <a:srgbClr val="003560"/>
              </a:solidFill>
              <a:latin typeface="Arial"/>
            </a:endParaRPr>
          </a:p>
          <a:p>
            <a:pPr marL="514440" indent="-514080">
              <a:spcBef>
                <a:spcPts val="1001"/>
              </a:spcBef>
              <a:buClr>
                <a:srgbClr val="8DAE10"/>
              </a:buClr>
              <a:buFont typeface="Calibri Light"/>
              <a:buAutoNum type="arabicPeriod"/>
            </a:pPr>
            <a:r>
              <a:rPr lang="de-DE" sz="2400" spc="-1" dirty="0" err="1">
                <a:solidFill>
                  <a:srgbClr val="003560"/>
                </a:solidFill>
                <a:latin typeface="Arial"/>
              </a:rPr>
              <a:t>Shiny</a:t>
            </a:r>
            <a:r>
              <a:rPr lang="de-DE" sz="2400" spc="-1" dirty="0">
                <a:solidFill>
                  <a:srgbClr val="003560"/>
                </a:solidFill>
                <a:latin typeface="Arial"/>
              </a:rPr>
              <a:t> App</a:t>
            </a:r>
          </a:p>
          <a:p>
            <a:pPr marL="514440" indent="-514080">
              <a:spcBef>
                <a:spcPts val="1001"/>
              </a:spcBef>
              <a:buClr>
                <a:srgbClr val="8DAE10"/>
              </a:buClr>
              <a:buFont typeface="Calibri Light"/>
              <a:buAutoNum type="arabicPeriod"/>
            </a:pPr>
            <a:r>
              <a:rPr lang="de-DE" sz="2400" spc="-1" dirty="0" err="1">
                <a:solidFill>
                  <a:srgbClr val="003560"/>
                </a:solidFill>
                <a:latin typeface="Arial"/>
              </a:rPr>
              <a:t>Webscraping</a:t>
            </a:r>
            <a:r>
              <a:rPr lang="de-DE" sz="2400" spc="-1" dirty="0">
                <a:solidFill>
                  <a:srgbClr val="003560"/>
                </a:solidFill>
                <a:latin typeface="Arial"/>
              </a:rPr>
              <a:t>, Captchas, Plots</a:t>
            </a:r>
          </a:p>
          <a:p>
            <a:pPr marL="514440" indent="-514080">
              <a:spcBef>
                <a:spcPts val="1001"/>
              </a:spcBef>
              <a:buClr>
                <a:srgbClr val="8DAE10"/>
              </a:buClr>
              <a:buFont typeface="Calibri Light"/>
              <a:buAutoNum type="arabicPeriod"/>
            </a:pPr>
            <a:r>
              <a:rPr lang="de-DE" sz="2400" spc="-1" dirty="0" err="1">
                <a:solidFill>
                  <a:srgbClr val="003560"/>
                </a:solidFill>
                <a:latin typeface="Arial"/>
              </a:rPr>
              <a:t>Automated</a:t>
            </a:r>
            <a:r>
              <a:rPr lang="de-DE" sz="2400" spc="-1" dirty="0">
                <a:solidFill>
                  <a:srgbClr val="003560"/>
                </a:solidFill>
                <a:latin typeface="Arial"/>
              </a:rPr>
              <a:t> </a:t>
            </a:r>
            <a:r>
              <a:rPr lang="de-DE" sz="2400" spc="-1" dirty="0" err="1">
                <a:solidFill>
                  <a:srgbClr val="003560"/>
                </a:solidFill>
                <a:latin typeface="Arial"/>
              </a:rPr>
              <a:t>Scraping</a:t>
            </a:r>
            <a:r>
              <a:rPr lang="de-DE" sz="2400" spc="-1" dirty="0">
                <a:solidFill>
                  <a:srgbClr val="003560"/>
                </a:solidFill>
                <a:latin typeface="Arial"/>
              </a:rPr>
              <a:t>, Data </a:t>
            </a:r>
            <a:r>
              <a:rPr lang="de-DE" sz="2400" spc="-1" dirty="0" err="1">
                <a:solidFill>
                  <a:srgbClr val="003560"/>
                </a:solidFill>
                <a:latin typeface="Arial"/>
              </a:rPr>
              <a:t>Wrangling</a:t>
            </a:r>
            <a:r>
              <a:rPr lang="de-DE" sz="2400" spc="-1" dirty="0">
                <a:solidFill>
                  <a:srgbClr val="003560"/>
                </a:solidFill>
                <a:latin typeface="Arial"/>
              </a:rPr>
              <a:t>, Analysis</a:t>
            </a:r>
          </a:p>
          <a:p>
            <a:pPr marL="514440" indent="-514080">
              <a:spcBef>
                <a:spcPts val="1001"/>
              </a:spcBef>
              <a:buClr>
                <a:srgbClr val="8DAE10"/>
              </a:buClr>
              <a:buFont typeface="Calibri Light"/>
              <a:buAutoNum type="arabicPeriod"/>
            </a:pPr>
            <a:r>
              <a:rPr lang="de-DE" sz="2400" spc="-1" dirty="0" err="1">
                <a:solidFill>
                  <a:srgbClr val="003560"/>
                </a:solidFill>
                <a:latin typeface="Arial"/>
              </a:rPr>
              <a:t>Conclusion</a:t>
            </a:r>
            <a:endParaRPr lang="en-US" sz="2400" spc="-1" dirty="0">
              <a:solidFill>
                <a:srgbClr val="003560"/>
              </a:solidFill>
              <a:latin typeface="Arial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400" dirty="0" err="1"/>
              <a:t>Structure</a:t>
            </a:r>
            <a:endParaRPr lang="de-DE" sz="3400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F89D3EB1-3187-43C7-B937-87A333F0D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Winter 2019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A4719F44-D4C3-43E6-A212-B96124B17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Chinese News -  Paffen, Beze, Schulze 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E7E932B-671A-44E0-B1A0-0276CF623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185B-C653-42AE-8B74-FF214C29157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5F41F13-A799-46E1-B9CE-F43C2B1A1C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66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840"/>
    </mc:Choice>
    <mc:Fallback>
      <p:transition spd="slow" advClick="0" advTm="20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589281-1521-4BA4-B954-52140B69C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EB52A9B-24B8-4C97-AF86-4D87892CD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Chinese News -  Paffen, </a:t>
            </a:r>
            <a:r>
              <a:rPr lang="de-DE" dirty="0" err="1"/>
              <a:t>Beze</a:t>
            </a:r>
            <a:r>
              <a:rPr lang="de-DE" dirty="0"/>
              <a:t>, Schulze 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84B71C-71E4-4748-ACB9-971AB17C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185B-C653-42AE-8B74-FF214C29157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D1FDDDC-A908-48E9-84B2-CB10674B0D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25" y="1691218"/>
            <a:ext cx="3259429" cy="4351338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6F8CCA8B-8EFB-4FD6-83E9-F100253D0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10" name="Fußzeilenplatzhalter 2">
            <a:extLst>
              <a:ext uri="{FF2B5EF4-FFF2-40B4-BE49-F238E27FC236}">
                <a16:creationId xmlns:a16="http://schemas.microsoft.com/office/drawing/2014/main" id="{355CEC65-FF6A-4DD7-AAF5-35BBBC62D034}"/>
              </a:ext>
            </a:extLst>
          </p:cNvPr>
          <p:cNvSpPr txBox="1">
            <a:spLocks/>
          </p:cNvSpPr>
          <p:nvPr/>
        </p:nvSpPr>
        <p:spPr>
          <a:xfrm>
            <a:off x="4506012" y="5859464"/>
            <a:ext cx="7685988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dirty="0"/>
              <a:t>Image </a:t>
            </a:r>
            <a:r>
              <a:rPr lang="de-DE" dirty="0" err="1"/>
              <a:t>Credit</a:t>
            </a:r>
            <a:r>
              <a:rPr lang="de-DE" dirty="0"/>
              <a:t>: </a:t>
            </a:r>
            <a:r>
              <a:rPr lang="en-US" dirty="0"/>
              <a:t>By People’s Daily - </a:t>
            </a:r>
            <a:r>
              <a:rPr lang="en-US" dirty="0">
                <a:hlinkClick r:id="rId6"/>
              </a:rPr>
              <a:t>http://news.sohu.com/upload/rmrb49-08/1949.html</a:t>
            </a:r>
            <a:r>
              <a:rPr lang="en-US" dirty="0"/>
              <a:t>, Public Domain, </a:t>
            </a:r>
            <a:r>
              <a:rPr lang="en-US" dirty="0">
                <a:hlinkClick r:id="rId7"/>
              </a:rPr>
              <a:t>https://commons.wikimedia.org/w/index.php?curid=12122624</a:t>
            </a:r>
            <a:r>
              <a:rPr lang="en-US" dirty="0"/>
              <a:t> and People’s Daily </a:t>
            </a:r>
            <a:r>
              <a:rPr lang="en-US" dirty="0">
                <a:hlinkClick r:id="rId8"/>
              </a:rPr>
              <a:t>http://paper.people.com.cn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C811BE-B7AE-49C3-A59E-3575B454173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746" y="1691217"/>
            <a:ext cx="5744506" cy="4102075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64DBA31A-4BE0-43F6-B311-F1F3DCAB8C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6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4763"/>
    </mc:Choice>
    <mc:Fallback>
      <p:transition spd="slow" advClick="0" advTm="84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F7E44F8-8164-455E-A0A8-B5C4F400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4081FF7-CF98-4CBF-AFA2-37F5EF97E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Chinese News -  Paffen, Beze, Schulze 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B2E79C-E75D-44A6-AFAA-E5971E6E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185B-C653-42AE-8B74-FF214C29157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E2C0FBD-4110-48DB-997A-039CE999CE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74" y="1390671"/>
            <a:ext cx="9935852" cy="4858859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7B148F82-E17E-41B6-B99A-3C46B0918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</a:t>
            </a:r>
            <a:r>
              <a:rPr lang="de-DE" spc="-1" dirty="0" err="1">
                <a:solidFill>
                  <a:srgbClr val="003560"/>
                </a:solidFill>
                <a:latin typeface="Arial"/>
              </a:rPr>
              <a:t>Shiny</a:t>
            </a:r>
            <a:r>
              <a:rPr lang="de-DE" spc="-1" dirty="0">
                <a:solidFill>
                  <a:srgbClr val="003560"/>
                </a:solidFill>
                <a:latin typeface="Arial"/>
              </a:rPr>
              <a:t> App, Translation</a:t>
            </a:r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80FD3D0-623B-48DE-94E9-D411F20697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15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7701"/>
    </mc:Choice>
    <mc:Fallback>
      <p:transition spd="slow" advClick="0" advTm="77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F7E44F8-8164-455E-A0A8-B5C4F400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4081FF7-CF98-4CBF-AFA2-37F5EF97E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Chinese News -  Paffen, Beze, Schulze 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B2E79C-E75D-44A6-AFAA-E5971E6E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185B-C653-42AE-8B74-FF214C29157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B148F82-E17E-41B6-B99A-3C46B0918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</a:t>
            </a:r>
            <a:r>
              <a:rPr lang="de-DE" spc="-1" dirty="0" err="1">
                <a:solidFill>
                  <a:srgbClr val="003560"/>
                </a:solidFill>
                <a:latin typeface="Arial"/>
              </a:rPr>
              <a:t>Shiny</a:t>
            </a:r>
            <a:r>
              <a:rPr lang="de-DE" spc="-1" dirty="0">
                <a:solidFill>
                  <a:srgbClr val="003560"/>
                </a:solidFill>
                <a:latin typeface="Arial"/>
              </a:rPr>
              <a:t> App, Translation</a:t>
            </a:r>
            <a:endParaRPr lang="en-US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CBE424C-4AA6-472F-812E-40B72E56BA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Inhaltsplatzhalter 8">
            <a:extLst>
              <a:ext uri="{FF2B5EF4-FFF2-40B4-BE49-F238E27FC236}">
                <a16:creationId xmlns:a16="http://schemas.microsoft.com/office/drawing/2014/main" id="{E6C1644D-A4E4-4A85-8C70-1E5D98F1D5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0982" y="1324525"/>
            <a:ext cx="10152944" cy="50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FDD7F2B-941D-4B52-9B94-DFD9AAEEFE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48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7017"/>
    </mc:Choice>
    <mc:Fallback>
      <p:transition spd="slow" advClick="0" advTm="77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F7E44F8-8164-455E-A0A8-B5C4F400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4081FF7-CF98-4CBF-AFA2-37F5EF97E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Chinese News -  Paffen, Beze, Schulze 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B2E79C-E75D-44A6-AFAA-E5971E6E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185B-C653-42AE-8B74-FF214C29157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B148F82-E17E-41B6-B99A-3C46B0918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</a:t>
            </a:r>
            <a:r>
              <a:rPr lang="de-DE" spc="-1" dirty="0" err="1">
                <a:solidFill>
                  <a:srgbClr val="003560"/>
                </a:solidFill>
                <a:latin typeface="Arial"/>
              </a:rPr>
              <a:t>Shiny</a:t>
            </a:r>
            <a:r>
              <a:rPr lang="de-DE" spc="-1" dirty="0">
                <a:solidFill>
                  <a:srgbClr val="003560"/>
                </a:solidFill>
                <a:latin typeface="Arial"/>
              </a:rPr>
              <a:t> App, Translation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0ECC0F2-A42E-41F4-80A8-C730306971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Inhaltsplatzhalter 6">
            <a:extLst>
              <a:ext uri="{FF2B5EF4-FFF2-40B4-BE49-F238E27FC236}">
                <a16:creationId xmlns:a16="http://schemas.microsoft.com/office/drawing/2014/main" id="{90C6A4AB-4F29-4178-BD6E-58FEAE6B4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6326" y="1403120"/>
            <a:ext cx="10152944" cy="49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48FDD48-0679-4578-9230-B843CE9137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97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1100"/>
    </mc:Choice>
    <mc:Fallback>
      <p:transition spd="slow" advClick="0" advTm="31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F7E44F8-8164-455E-A0A8-B5C4F400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4081FF7-CF98-4CBF-AFA2-37F5EF97E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Chinese News -  Paffen, Beze, Schulze 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B2E79C-E75D-44A6-AFAA-E5971E6E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185B-C653-42AE-8B74-FF214C29157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B148F82-E17E-41B6-B99A-3C46B0918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</p:spPr>
        <p:txBody>
          <a:bodyPr/>
          <a:lstStyle/>
          <a:p>
            <a:r>
              <a:rPr lang="de-DE" dirty="0"/>
              <a:t>2. </a:t>
            </a:r>
            <a:r>
              <a:rPr lang="de-DE" spc="-1" dirty="0" err="1">
                <a:solidFill>
                  <a:srgbClr val="003560"/>
                </a:solidFill>
                <a:latin typeface="Arial"/>
              </a:rPr>
              <a:t>Shiny</a:t>
            </a:r>
            <a:r>
              <a:rPr lang="de-DE" spc="-1" dirty="0">
                <a:solidFill>
                  <a:srgbClr val="003560"/>
                </a:solidFill>
                <a:latin typeface="Arial"/>
              </a:rPr>
              <a:t> App, Translation</a:t>
            </a:r>
            <a:endParaRPr lang="en-US" dirty="0"/>
          </a:p>
        </p:txBody>
      </p:sp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DC24C261-4503-478E-B18C-E6172B9C1C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Inhaltsplatzhalter 16">
            <a:extLst>
              <a:ext uri="{FF2B5EF4-FFF2-40B4-BE49-F238E27FC236}">
                <a16:creationId xmlns:a16="http://schemas.microsoft.com/office/drawing/2014/main" id="{A76D19C9-78E0-428A-8C5F-8C42113951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99" y="1403120"/>
            <a:ext cx="10152943" cy="501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7E7BAC4D-F638-4408-A3DE-E2D13C3038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2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8968"/>
    </mc:Choice>
    <mc:Fallback>
      <p:transition spd="slow" advClick="0" advTm="5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F7E44F8-8164-455E-A0A8-B5C4F400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4081FF7-CF98-4CBF-AFA2-37F5EF97E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Chinese News -  Paffen, Beze, Schulze 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B2E79C-E75D-44A6-AFAA-E5971E6E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185B-C653-42AE-8B74-FF214C29157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B148F82-E17E-41B6-B99A-3C46B0918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</p:spPr>
        <p:txBody>
          <a:bodyPr/>
          <a:lstStyle/>
          <a:p>
            <a:r>
              <a:rPr lang="de-DE" dirty="0"/>
              <a:t>2. </a:t>
            </a:r>
            <a:r>
              <a:rPr lang="de-DE" spc="-1" dirty="0" err="1">
                <a:solidFill>
                  <a:srgbClr val="003560"/>
                </a:solidFill>
                <a:latin typeface="Arial"/>
              </a:rPr>
              <a:t>Shiny</a:t>
            </a:r>
            <a:r>
              <a:rPr lang="de-DE" spc="-1" dirty="0">
                <a:solidFill>
                  <a:srgbClr val="003560"/>
                </a:solidFill>
                <a:latin typeface="Arial"/>
              </a:rPr>
              <a:t> App, Translation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992DBC6-4776-42F4-B735-5EB22E868E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Inhaltsplatzhalter 6">
            <a:extLst>
              <a:ext uri="{FF2B5EF4-FFF2-40B4-BE49-F238E27FC236}">
                <a16:creationId xmlns:a16="http://schemas.microsoft.com/office/drawing/2014/main" id="{07DDE2E4-5F18-40BB-A9E0-CE7698DFE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1148" y="1459859"/>
            <a:ext cx="10089994" cy="493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B46CC34-90FE-45CF-8147-56CC606F15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54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850"/>
    </mc:Choice>
    <mc:Fallback>
      <p:transition spd="slow" advClick="0" advTm="7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F7E44F8-8164-455E-A0A8-B5C4F400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4081FF7-CF98-4CBF-AFA2-37F5EF97E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Chinese News -  Paffen, Beze, Schulze 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B2E79C-E75D-44A6-AFAA-E5971E6E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185B-C653-42AE-8B74-FF214C29157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B148F82-E17E-41B6-B99A-3C46B0918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</p:spPr>
        <p:txBody>
          <a:bodyPr/>
          <a:lstStyle/>
          <a:p>
            <a:r>
              <a:rPr lang="de-DE" dirty="0"/>
              <a:t>2. </a:t>
            </a:r>
            <a:r>
              <a:rPr lang="de-DE" spc="-1" dirty="0" err="1">
                <a:solidFill>
                  <a:srgbClr val="003560"/>
                </a:solidFill>
                <a:latin typeface="Arial"/>
              </a:rPr>
              <a:t>Shiny</a:t>
            </a:r>
            <a:r>
              <a:rPr lang="de-DE" spc="-1" dirty="0">
                <a:solidFill>
                  <a:srgbClr val="003560"/>
                </a:solidFill>
                <a:latin typeface="Arial"/>
              </a:rPr>
              <a:t> App, Translation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67B76E0-577E-46A5-9871-AB74D1F432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Inhaltsplatzhalter 6">
            <a:extLst>
              <a:ext uri="{FF2B5EF4-FFF2-40B4-BE49-F238E27FC236}">
                <a16:creationId xmlns:a16="http://schemas.microsoft.com/office/drawing/2014/main" id="{5F88E38A-E2F5-4CAC-812B-F4AB59F96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498" y="1365343"/>
            <a:ext cx="10152942" cy="4987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BA8B55E-293D-4EF8-B2A4-5670BB7431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48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076"/>
    </mc:Choice>
    <mc:Fallback>
      <p:transition spd="slow" advClick="0" advTm="6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sign1">
  <a:themeElements>
    <a:clrScheme name="Ru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7E7E7"/>
      </a:accent1>
      <a:accent2>
        <a:srgbClr val="003560"/>
      </a:accent2>
      <a:accent3>
        <a:srgbClr val="8DAE10"/>
      </a:accent3>
      <a:accent4>
        <a:srgbClr val="FFC000"/>
      </a:accent4>
      <a:accent5>
        <a:srgbClr val="4472C4"/>
      </a:accent5>
      <a:accent6>
        <a:srgbClr val="E54000"/>
      </a:accent6>
      <a:hlink>
        <a:srgbClr val="003560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EE784B5B-EB4B-4044-A3C0-7CBAA36FC1C6}" vid="{20A13BF1-CACC-46E5-A47F-F954F436E7C5}"/>
    </a:ext>
  </a:extLst>
</a:theme>
</file>

<file path=ppt/theme/theme2.xml><?xml version="1.0" encoding="utf-8"?>
<a:theme xmlns:a="http://schemas.openxmlformats.org/drawingml/2006/main" name="Office Theme">
  <a:themeElements>
    <a:clrScheme name="JKU">
      <a:dk1>
        <a:srgbClr val="000000"/>
      </a:dk1>
      <a:lt1>
        <a:sysClr val="window" lastClr="FFFFFF"/>
      </a:lt1>
      <a:dk2>
        <a:srgbClr val="8A386C"/>
      </a:dk2>
      <a:lt2>
        <a:srgbClr val="AECB30"/>
      </a:lt2>
      <a:accent1>
        <a:srgbClr val="59636C"/>
      </a:accent1>
      <a:accent2>
        <a:srgbClr val="0081BE"/>
      </a:accent2>
      <a:accent3>
        <a:srgbClr val="72D2E8"/>
      </a:accent3>
      <a:accent4>
        <a:srgbClr val="47B44E"/>
      </a:accent4>
      <a:accent5>
        <a:srgbClr val="E74824"/>
      </a:accent5>
      <a:accent6>
        <a:srgbClr val="F9A900"/>
      </a:accent6>
      <a:hlink>
        <a:srgbClr val="0563C1"/>
      </a:hlink>
      <a:folHlink>
        <a:srgbClr val="954F72"/>
      </a:folHlink>
    </a:clrScheme>
    <a:fontScheme name="JKU 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JKU">
      <a:dk1>
        <a:srgbClr val="000000"/>
      </a:dk1>
      <a:lt1>
        <a:sysClr val="window" lastClr="FFFFFF"/>
      </a:lt1>
      <a:dk2>
        <a:srgbClr val="8A386C"/>
      </a:dk2>
      <a:lt2>
        <a:srgbClr val="AECB30"/>
      </a:lt2>
      <a:accent1>
        <a:srgbClr val="59636C"/>
      </a:accent1>
      <a:accent2>
        <a:srgbClr val="0081BE"/>
      </a:accent2>
      <a:accent3>
        <a:srgbClr val="72D2E8"/>
      </a:accent3>
      <a:accent4>
        <a:srgbClr val="47B44E"/>
      </a:accent4>
      <a:accent5>
        <a:srgbClr val="E74824"/>
      </a:accent5>
      <a:accent6>
        <a:srgbClr val="F9A900"/>
      </a:accent6>
      <a:hlink>
        <a:srgbClr val="0563C1"/>
      </a:hlink>
      <a:folHlink>
        <a:srgbClr val="954F72"/>
      </a:folHlink>
    </a:clrScheme>
    <a:fontScheme name="JKU 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0</TotalTime>
  <Words>1504</Words>
  <Application>Microsoft Office PowerPoint</Application>
  <PresentationFormat>Breitbild</PresentationFormat>
  <Paragraphs>78</Paragraphs>
  <Slides>11</Slides>
  <Notes>11</Notes>
  <HiddenSlides>0</HiddenSlides>
  <MMClips>11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Design1</vt:lpstr>
      <vt:lpstr> Project Presentation What’s is driving Chinese News? – A Shiny App</vt:lpstr>
      <vt:lpstr>Structure</vt:lpstr>
      <vt:lpstr>1. Introduction</vt:lpstr>
      <vt:lpstr>2. Shiny App, Translation</vt:lpstr>
      <vt:lpstr>2. Shiny App, Translation</vt:lpstr>
      <vt:lpstr>2. Shiny App, Translation</vt:lpstr>
      <vt:lpstr>2. Shiny App, Translation</vt:lpstr>
      <vt:lpstr>2. Shiny App, Translation</vt:lpstr>
      <vt:lpstr>2. Shiny App, Translation</vt:lpstr>
      <vt:lpstr>2. Shiny App, Translation</vt:lpstr>
      <vt:lpstr>2. Shiny App, Translation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Windows-Benutzer</dc:creator>
  <cp:lastModifiedBy>David</cp:lastModifiedBy>
  <cp:revision>329</cp:revision>
  <cp:lastPrinted>2016-01-12T21:52:53Z</cp:lastPrinted>
  <dcterms:created xsi:type="dcterms:W3CDTF">2018-02-02T12:42:55Z</dcterms:created>
  <dcterms:modified xsi:type="dcterms:W3CDTF">2020-04-17T19:49:01Z</dcterms:modified>
  <cp:contentStatus/>
</cp:coreProperties>
</file>